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5" r:id="rId1"/>
  </p:sldMasterIdLst>
  <p:notesMasterIdLst>
    <p:notesMasterId r:id="rId13"/>
  </p:notesMasterIdLst>
  <p:handoutMasterIdLst>
    <p:handoutMasterId r:id="rId14"/>
  </p:handoutMasterIdLst>
  <p:sldIdLst>
    <p:sldId id="316" r:id="rId2"/>
    <p:sldId id="310" r:id="rId3"/>
    <p:sldId id="297" r:id="rId4"/>
    <p:sldId id="312" r:id="rId5"/>
    <p:sldId id="317" r:id="rId6"/>
    <p:sldId id="313" r:id="rId7"/>
    <p:sldId id="304" r:id="rId8"/>
    <p:sldId id="318" r:id="rId9"/>
    <p:sldId id="314" r:id="rId10"/>
    <p:sldId id="315" r:id="rId11"/>
    <p:sldId id="27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1685" autoAdjust="0"/>
  </p:normalViewPr>
  <p:slideViewPr>
    <p:cSldViewPr>
      <p:cViewPr>
        <p:scale>
          <a:sx n="129" d="100"/>
          <a:sy n="129" d="100"/>
        </p:scale>
        <p:origin x="-1110" y="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4336"/>
          </a:xfrm>
          <a:prstGeom prst="rect">
            <a:avLst/>
          </a:prstGeom>
        </p:spPr>
        <p:txBody>
          <a:bodyPr vert="horz" lIns="90232" tIns="45117" rIns="90232" bIns="451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2"/>
            <a:ext cx="3037840" cy="464336"/>
          </a:xfrm>
          <a:prstGeom prst="rect">
            <a:avLst/>
          </a:prstGeom>
        </p:spPr>
        <p:txBody>
          <a:bodyPr vert="horz" lIns="90232" tIns="45117" rIns="90232" bIns="45117" rtlCol="0"/>
          <a:lstStyle>
            <a:lvl1pPr algn="r">
              <a:defRPr sz="1200"/>
            </a:lvl1pPr>
          </a:lstStyle>
          <a:p>
            <a:fld id="{3B88FF8B-386E-4B8A-83E4-DB936C57563F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54"/>
            <a:ext cx="3037840" cy="464336"/>
          </a:xfrm>
          <a:prstGeom prst="rect">
            <a:avLst/>
          </a:prstGeom>
        </p:spPr>
        <p:txBody>
          <a:bodyPr vert="horz" lIns="90232" tIns="45117" rIns="90232" bIns="451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30454"/>
            <a:ext cx="3037840" cy="464336"/>
          </a:xfrm>
          <a:prstGeom prst="rect">
            <a:avLst/>
          </a:prstGeom>
        </p:spPr>
        <p:txBody>
          <a:bodyPr vert="horz" lIns="90232" tIns="45117" rIns="90232" bIns="45117" rtlCol="0" anchor="b"/>
          <a:lstStyle>
            <a:lvl1pPr algn="r">
              <a:defRPr sz="1200"/>
            </a:lvl1pPr>
          </a:lstStyle>
          <a:p>
            <a:fld id="{2259FC6F-9FC9-4F5D-A10D-FED8661B78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38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4336"/>
          </a:xfrm>
          <a:prstGeom prst="rect">
            <a:avLst/>
          </a:prstGeom>
        </p:spPr>
        <p:txBody>
          <a:bodyPr vert="horz" lIns="90232" tIns="45117" rIns="90232" bIns="451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2"/>
            <a:ext cx="3037840" cy="464336"/>
          </a:xfrm>
          <a:prstGeom prst="rect">
            <a:avLst/>
          </a:prstGeom>
        </p:spPr>
        <p:txBody>
          <a:bodyPr vert="horz" lIns="90232" tIns="45117" rIns="90232" bIns="45117" rtlCol="0"/>
          <a:lstStyle>
            <a:lvl1pPr algn="r">
              <a:defRPr sz="1200"/>
            </a:lvl1pPr>
          </a:lstStyle>
          <a:p>
            <a:fld id="{80F971F0-6B85-481E-85F5-CD68EF1AD515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32" tIns="45117" rIns="90232" bIns="4511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034"/>
            <a:ext cx="5608320" cy="4183864"/>
          </a:xfrm>
          <a:prstGeom prst="rect">
            <a:avLst/>
          </a:prstGeom>
        </p:spPr>
        <p:txBody>
          <a:bodyPr vert="horz" lIns="90232" tIns="45117" rIns="90232" bIns="451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454"/>
            <a:ext cx="3037840" cy="464336"/>
          </a:xfrm>
          <a:prstGeom prst="rect">
            <a:avLst/>
          </a:prstGeom>
        </p:spPr>
        <p:txBody>
          <a:bodyPr vert="horz" lIns="90232" tIns="45117" rIns="90232" bIns="451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30454"/>
            <a:ext cx="3037840" cy="464336"/>
          </a:xfrm>
          <a:prstGeom prst="rect">
            <a:avLst/>
          </a:prstGeom>
        </p:spPr>
        <p:txBody>
          <a:bodyPr vert="horz" lIns="90232" tIns="45117" rIns="90232" bIns="45117" rtlCol="0" anchor="b"/>
          <a:lstStyle>
            <a:lvl1pPr algn="r">
              <a:defRPr sz="1200"/>
            </a:lvl1pPr>
          </a:lstStyle>
          <a:p>
            <a:fld id="{FEF0180F-DBF2-4F62-B6B2-083775841F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83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0180F-DBF2-4F62-B6B2-083775841F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16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0180F-DBF2-4F62-B6B2-083775841F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16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0180F-DBF2-4F62-B6B2-083775841F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45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0180F-DBF2-4F62-B6B2-083775841F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FEA10-6E11-4EF4-9686-8AE12F4F51A3}" type="datetime1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CF958-0CF2-4945-A072-5DE8E78E3CBC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0E8CA2-3D17-488B-B2D3-9150A38C5FF9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889481-B773-4912-831A-EC4C7FAB9A63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9B5AB-8F1D-4B27-9D84-DD783C7B08AA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7E6AB-504B-4CD1-9658-584FC7D0FA85}" type="datetime1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548C3D-3DC0-41FC-AEA5-59CCC370CADF}" type="datetime1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8114ED-2AFA-4EE2-B45C-6942A7084620}" type="datetime1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2DE97-4147-42E2-881A-65186C037A7F}" type="datetime1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7E65ED-FDF6-4700-BF8F-38E627B52373}" type="datetime1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4DEE4-FB42-426C-AA5D-95834217D669}" type="datetime1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6506BFF-EEC7-417E-A9D8-8CDABE02AC2C}" type="datetime1">
              <a:rPr lang="en-US" smtClean="0"/>
              <a:t>4/18/2018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229600" cy="147002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lbertus Medium" pitchFamily="34" charset="0"/>
              </a:rPr>
              <a:t>Florence County </a:t>
            </a:r>
            <a:br>
              <a:rPr lang="en-US" dirty="0" smtClean="0">
                <a:solidFill>
                  <a:srgbClr val="0070C0"/>
                </a:solidFill>
                <a:latin typeface="Albertus Medium" pitchFamily="34" charset="0"/>
              </a:rPr>
            </a:br>
            <a:r>
              <a:rPr lang="en-US" dirty="0" smtClean="0">
                <a:solidFill>
                  <a:srgbClr val="0070C0"/>
                </a:solidFill>
                <a:latin typeface="Albertus Medium" pitchFamily="34" charset="0"/>
              </a:rPr>
              <a:t>School District Three</a:t>
            </a:r>
            <a:endParaRPr lang="en-US" dirty="0">
              <a:solidFill>
                <a:srgbClr val="0070C0"/>
              </a:solidFill>
              <a:latin typeface="Albertus Medium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1100" y="1981200"/>
            <a:ext cx="6934200" cy="2590800"/>
          </a:xfrm>
        </p:spPr>
        <p:txBody>
          <a:bodyPr>
            <a:normAutofit/>
          </a:bodyPr>
          <a:lstStyle/>
          <a:p>
            <a:pPr algn="ctr"/>
            <a:endParaRPr lang="en-US" sz="2800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sz="2800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3500" b="1" dirty="0" smtClean="0">
                <a:solidFill>
                  <a:schemeClr val="tx1"/>
                </a:solidFill>
                <a:latin typeface="Albertus Medium" pitchFamily="34" charset="0"/>
              </a:rPr>
              <a:t>1</a:t>
            </a:r>
            <a:r>
              <a:rPr lang="en-US" sz="3500" b="1" baseline="30000" dirty="0" smtClean="0">
                <a:solidFill>
                  <a:schemeClr val="tx1"/>
                </a:solidFill>
                <a:latin typeface="Albertus Medium" pitchFamily="34" charset="0"/>
              </a:rPr>
              <a:t>st</a:t>
            </a:r>
            <a:r>
              <a:rPr lang="en-US" sz="3500" b="1" dirty="0" smtClean="0">
                <a:solidFill>
                  <a:schemeClr val="tx1"/>
                </a:solidFill>
                <a:latin typeface="Albertus Medium" pitchFamily="34" charset="0"/>
              </a:rPr>
              <a:t> Public Hearing</a:t>
            </a:r>
          </a:p>
          <a:p>
            <a:pPr algn="ctr"/>
            <a:r>
              <a:rPr lang="en-US" sz="3500" b="1" dirty="0" smtClean="0">
                <a:solidFill>
                  <a:schemeClr val="tx1"/>
                </a:solidFill>
                <a:latin typeface="Albertus Medium" pitchFamily="34" charset="0"/>
              </a:rPr>
              <a:t>General Fund  Budget</a:t>
            </a:r>
          </a:p>
          <a:p>
            <a:pPr algn="ctr"/>
            <a:r>
              <a:rPr lang="en-US" sz="3500" b="1" dirty="0" smtClean="0">
                <a:solidFill>
                  <a:schemeClr val="tx1"/>
                </a:solidFill>
                <a:latin typeface="Albertus Medium" pitchFamily="34" charset="0"/>
              </a:rPr>
              <a:t>Fiscal Year 2018-2019</a:t>
            </a:r>
          </a:p>
          <a:p>
            <a:pPr algn="ctr"/>
            <a:endParaRPr lang="en-US" sz="3500" b="1" dirty="0" smtClean="0">
              <a:solidFill>
                <a:schemeClr val="tx1"/>
              </a:solidFill>
              <a:latin typeface="Albertus Medium" pitchFamily="34" charset="0"/>
            </a:endParaRPr>
          </a:p>
          <a:p>
            <a:pPr algn="ctr"/>
            <a:endParaRPr lang="en-US" sz="3500" dirty="0" smtClean="0">
              <a:solidFill>
                <a:schemeClr val="tx1"/>
              </a:solidFill>
              <a:latin typeface="Albertus Medium" pitchFamily="34" charset="0"/>
            </a:endParaRPr>
          </a:p>
          <a:p>
            <a:pPr algn="ctr"/>
            <a:endParaRPr lang="en-US" sz="3500" dirty="0">
              <a:solidFill>
                <a:schemeClr val="tx1"/>
              </a:solidFill>
              <a:latin typeface="Albertus Medium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518160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 Rounded MT Bold" pitchFamily="34" charset="0"/>
                <a:cs typeface="Aharoni" pitchFamily="2" charset="-79"/>
              </a:rPr>
              <a:t>Laura Hickson, Ed.S.</a:t>
            </a:r>
          </a:p>
          <a:p>
            <a:r>
              <a:rPr lang="en-US" sz="1600" dirty="0" smtClean="0">
                <a:latin typeface="Arial Rounded MT Bold" pitchFamily="34" charset="0"/>
                <a:cs typeface="Aharoni" pitchFamily="2" charset="-79"/>
              </a:rPr>
              <a:t>Superintendent</a:t>
            </a:r>
          </a:p>
          <a:p>
            <a:endParaRPr lang="en-US" sz="1600" dirty="0">
              <a:latin typeface="Arial Rounded MT Bold" pitchFamily="34" charset="0"/>
              <a:cs typeface="Aharoni" pitchFamily="2" charset="-79"/>
            </a:endParaRPr>
          </a:p>
          <a:p>
            <a:r>
              <a:rPr lang="en-US" sz="1600" dirty="0" smtClean="0">
                <a:latin typeface="Arial Rounded MT Bold" pitchFamily="34" charset="0"/>
                <a:cs typeface="Aharoni" pitchFamily="2" charset="-79"/>
              </a:rPr>
              <a:t>Michelle B. Humphrey</a:t>
            </a:r>
          </a:p>
          <a:p>
            <a:r>
              <a:rPr lang="en-US" sz="1600" dirty="0" smtClean="0">
                <a:latin typeface="Arial Rounded MT Bold" pitchFamily="34" charset="0"/>
                <a:cs typeface="Aharoni" pitchFamily="2" charset="-79"/>
              </a:rPr>
              <a:t>Director of Finance</a:t>
            </a:r>
            <a:endParaRPr lang="en-US" sz="1600" dirty="0"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5181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lbertus Medium" pitchFamily="34" charset="0"/>
              </a:rPr>
              <a:t>April  17, 2018</a:t>
            </a:r>
            <a:endParaRPr lang="en-US" dirty="0">
              <a:latin typeface="Albertus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58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001000" cy="381000"/>
          </a:xfrm>
        </p:spPr>
        <p:txBody>
          <a:bodyPr>
            <a:normAutofit fontScale="90000"/>
          </a:bodyPr>
          <a:lstStyle/>
          <a:p>
            <a:pPr algn="ctr">
              <a:tabLst>
                <a:tab pos="3429000" algn="l"/>
              </a:tabLst>
            </a:pPr>
            <a:r>
              <a:rPr lang="en-US" sz="2800" dirty="0"/>
              <a:t>GENERAL FUND </a:t>
            </a:r>
            <a:r>
              <a:rPr lang="en-US" sz="2800" dirty="0" smtClean="0"/>
              <a:t>IMPACTS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8047-DBDD-4AFB-94BD-CA11BC422598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360847"/>
            <a:ext cx="6900321" cy="6116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443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609600"/>
          </a:xfrm>
        </p:spPr>
        <p:txBody>
          <a:bodyPr>
            <a:normAutofit/>
          </a:bodyPr>
          <a:lstStyle/>
          <a:p>
            <a:pPr algn="ctr"/>
            <a:r>
              <a:rPr lang="en-US" sz="2700" b="1" dirty="0" smtClean="0">
                <a:solidFill>
                  <a:srgbClr val="0070C0"/>
                </a:solidFill>
                <a:latin typeface="Albertus Medium" pitchFamily="34" charset="0"/>
              </a:rPr>
              <a:t>Timeline for </a:t>
            </a:r>
            <a:r>
              <a:rPr lang="en-US" sz="2700" dirty="0" smtClean="0">
                <a:solidFill>
                  <a:srgbClr val="0070C0"/>
                </a:solidFill>
                <a:latin typeface="Albertus Medium" pitchFamily="34" charset="0"/>
              </a:rPr>
              <a:t>2018-2019  Budget </a:t>
            </a:r>
            <a:r>
              <a:rPr lang="en-US" sz="2700" b="1" dirty="0" smtClean="0">
                <a:solidFill>
                  <a:srgbClr val="0070C0"/>
                </a:solidFill>
                <a:latin typeface="Albertus Medium" pitchFamily="34" charset="0"/>
              </a:rPr>
              <a:t>Approval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153400" cy="4495800"/>
          </a:xfrm>
          <a:noFill/>
          <a:ln>
            <a:noFill/>
          </a:ln>
        </p:spPr>
        <p:txBody>
          <a:bodyPr wrap="none">
            <a:noAutofit/>
          </a:bodyPr>
          <a:lstStyle/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Thursday, March 15, 2018                1</a:t>
            </a:r>
            <a:r>
              <a:rPr lang="en-US" sz="2000" b="1" baseline="30000" dirty="0" smtClean="0">
                <a:latin typeface="Calibri" pitchFamily="34" charset="0"/>
              </a:rPr>
              <a:t>st</a:t>
            </a:r>
            <a:r>
              <a:rPr lang="en-US" sz="2000" b="1" dirty="0" smtClean="0">
                <a:latin typeface="Calibri" pitchFamily="34" charset="0"/>
              </a:rPr>
              <a:t> Reading  of 2018-2019</a:t>
            </a:r>
            <a:br>
              <a:rPr lang="en-US" sz="2000" b="1" dirty="0" smtClean="0">
                <a:latin typeface="Calibri" pitchFamily="34" charset="0"/>
              </a:rPr>
            </a:br>
            <a:r>
              <a:rPr lang="en-US" sz="2000" b="1" dirty="0" smtClean="0">
                <a:latin typeface="Calibri" pitchFamily="34" charset="0"/>
              </a:rPr>
              <a:t>                                                            Proposed Budget  </a:t>
            </a: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                                                                  </a:t>
            </a: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Tuesday, April 17, 2018		1</a:t>
            </a:r>
            <a:r>
              <a:rPr lang="en-US" sz="2000" b="1" baseline="30000" dirty="0" smtClean="0">
                <a:latin typeface="Calibri" pitchFamily="34" charset="0"/>
              </a:rPr>
              <a:t>st</a:t>
            </a:r>
            <a:r>
              <a:rPr lang="en-US" sz="2000" b="1" dirty="0" smtClean="0">
                <a:latin typeface="Calibri" pitchFamily="34" charset="0"/>
              </a:rPr>
              <a:t> Public Hearing @ 6:00 pm</a:t>
            </a: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					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Calibri" pitchFamily="34" charset="0"/>
              </a:rPr>
              <a:t>Thursday , May 17, 2018	2</a:t>
            </a:r>
            <a:r>
              <a:rPr lang="en-US" sz="2000" b="1" baseline="30000" dirty="0" smtClean="0">
                <a:latin typeface="Calibri" pitchFamily="34" charset="0"/>
              </a:rPr>
              <a:t>nd</a:t>
            </a:r>
            <a:r>
              <a:rPr lang="en-US" sz="2000" b="1" dirty="0" smtClean="0">
                <a:latin typeface="Calibri" pitchFamily="34" charset="0"/>
              </a:rPr>
              <a:t> Public Hearing @ 5:00 pm</a:t>
            </a: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					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Calibri" pitchFamily="34" charset="0"/>
              </a:rPr>
              <a:t>Thursday, May 17, 2018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</a:rPr>
              <a:t>               2</a:t>
            </a:r>
            <a:r>
              <a:rPr lang="en-US" sz="2000" b="1" baseline="30000" dirty="0" smtClean="0">
                <a:latin typeface="Calibri" pitchFamily="34" charset="0"/>
              </a:rPr>
              <a:t>nd</a:t>
            </a:r>
            <a:r>
              <a:rPr lang="en-US" sz="2000" b="1" dirty="0" smtClean="0">
                <a:latin typeface="Calibri" pitchFamily="34" charset="0"/>
              </a:rPr>
              <a:t> Reading of 2018-2019 Budget</a:t>
            </a: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					@ May Board Meeting</a:t>
            </a:r>
          </a:p>
          <a:p>
            <a:pPr>
              <a:buNone/>
            </a:pPr>
            <a:endParaRPr lang="en-US" sz="2000" b="1" dirty="0" smtClean="0">
              <a:latin typeface="Calibri" pitchFamily="34" charset="0"/>
            </a:endParaRPr>
          </a:p>
          <a:p>
            <a:pPr lvl="0">
              <a:buClr>
                <a:srgbClr val="B13F9A"/>
              </a:buClr>
              <a:buNone/>
            </a:pPr>
            <a:r>
              <a:rPr lang="en-US" sz="1400" b="1" dirty="0" smtClean="0">
                <a:latin typeface="Calibri" pitchFamily="34" charset="0"/>
              </a:rPr>
              <a:t> </a:t>
            </a:r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Thursday, </a:t>
            </a:r>
            <a:r>
              <a:rPr lang="en-US" sz="2000" b="1" dirty="0" smtClean="0">
                <a:solidFill>
                  <a:prstClr val="black"/>
                </a:solidFill>
                <a:latin typeface="Calibri" pitchFamily="34" charset="0"/>
              </a:rPr>
              <a:t>June 21, 2018</a:t>
            </a:r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	               </a:t>
            </a:r>
            <a:r>
              <a:rPr lang="en-US" sz="2000" b="1" dirty="0" smtClean="0">
                <a:solidFill>
                  <a:prstClr val="black"/>
                </a:solidFill>
                <a:latin typeface="Calibri" pitchFamily="34" charset="0"/>
              </a:rPr>
              <a:t>FINAL Reading of 2018-2019 </a:t>
            </a:r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Budget</a:t>
            </a:r>
          </a:p>
          <a:p>
            <a:pPr lvl="0">
              <a:buClr>
                <a:srgbClr val="B13F9A"/>
              </a:buClr>
              <a:buNone/>
            </a:pPr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					@ </a:t>
            </a:r>
            <a:r>
              <a:rPr lang="en-US" sz="2000" b="1" dirty="0" smtClean="0">
                <a:solidFill>
                  <a:prstClr val="black"/>
                </a:solidFill>
                <a:latin typeface="Calibri" pitchFamily="34" charset="0"/>
              </a:rPr>
              <a:t>June </a:t>
            </a:r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Board Meeting</a:t>
            </a:r>
          </a:p>
          <a:p>
            <a:pPr>
              <a:buNone/>
            </a:pPr>
            <a:endParaRPr lang="en-US" sz="1400" b="1" dirty="0" smtClean="0">
              <a:latin typeface="Calibri" pitchFamily="34" charset="0"/>
            </a:endParaRPr>
          </a:p>
          <a:p>
            <a:pPr>
              <a:buNone/>
            </a:pPr>
            <a:endParaRPr lang="en-US" sz="1400" b="1" dirty="0">
              <a:latin typeface="Calibri" pitchFamily="34" charset="0"/>
            </a:endParaRPr>
          </a:p>
          <a:p>
            <a:pPr>
              <a:buNone/>
            </a:pPr>
            <a:endParaRPr lang="en-US" sz="1400" b="1" dirty="0" smtClean="0">
              <a:latin typeface="Calibri" pitchFamily="34" charset="0"/>
            </a:endParaRPr>
          </a:p>
          <a:p>
            <a:pPr>
              <a:buNone/>
            </a:pPr>
            <a:endParaRPr lang="en-US" sz="1400" b="1" dirty="0">
              <a:latin typeface="Calibri" pitchFamily="34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6096000"/>
            <a:ext cx="588336" cy="609600"/>
          </a:xfrm>
        </p:spPr>
        <p:txBody>
          <a:bodyPr anchor="ctr"/>
          <a:lstStyle/>
          <a:p>
            <a:pPr algn="ctr"/>
            <a:fld id="{4EEB8047-DBDD-4AFB-94BD-CA11BC422598}" type="slidenum">
              <a:rPr lang="en-US" smtClean="0">
                <a:ln>
                  <a:solidFill>
                    <a:schemeClr val="tx1"/>
                  </a:solidFill>
                </a:ln>
              </a:rPr>
              <a:pPr algn="ctr"/>
              <a:t>11</a:t>
            </a:fld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620000" cy="9144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0070C0"/>
                </a:solidFill>
                <a:latin typeface=" New Roman     "/>
                <a:cs typeface="Aharoni" pitchFamily="2" charset="-79"/>
              </a:rPr>
              <a:t>MISSION</a:t>
            </a:r>
            <a:endParaRPr lang="en-US" sz="4800" dirty="0">
              <a:solidFill>
                <a:srgbClr val="0070C0"/>
              </a:solidFill>
              <a:latin typeface=" New Roman     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350" y="762000"/>
            <a:ext cx="7861300" cy="685800"/>
          </a:xfrm>
        </p:spPr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sz="7600" dirty="0" smtClean="0">
                <a:latin typeface="Brush Script MT" pitchFamily="66" charset="0"/>
              </a:rPr>
              <a:t>Ensuring Our Students are College and/or Career Ready</a:t>
            </a:r>
          </a:p>
          <a:p>
            <a:pPr>
              <a:buNone/>
            </a:pPr>
            <a:endParaRPr lang="en-US" sz="4000" dirty="0">
              <a:latin typeface="Brush Script MT" pitchFamily="66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019800"/>
            <a:ext cx="588336" cy="685800"/>
          </a:xfrm>
        </p:spPr>
        <p:txBody>
          <a:bodyPr anchor="ctr"/>
          <a:lstStyle/>
          <a:p>
            <a:pPr algn="ctr"/>
            <a:fld id="{4EEB8047-DBDD-4AFB-94BD-CA11BC422598}" type="slidenum">
              <a:rPr lang="en-US" smtClean="0">
                <a:ln>
                  <a:solidFill>
                    <a:schemeClr val="tx1"/>
                  </a:solidFill>
                </a:ln>
              </a:rPr>
              <a:pPr algn="ctr"/>
              <a:t>2</a:t>
            </a:fld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866900" y="1447800"/>
            <a:ext cx="5410200" cy="4495800"/>
            <a:chOff x="1066800" y="1779175"/>
            <a:chExt cx="6400800" cy="538493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26619" y="1779175"/>
              <a:ext cx="2743200" cy="219456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800" y="3733800"/>
              <a:ext cx="2743200" cy="219456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4400" y="3733800"/>
              <a:ext cx="2743200" cy="219456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0205" y="5334000"/>
              <a:ext cx="2743200" cy="18301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387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665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</a:rPr>
              <a:t>To </a:t>
            </a: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improve the academic success of all students.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</a:rPr>
              <a:t>To ensure the safety of all district schools, offices, students, and staff.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</a:rPr>
              <a:t>To </a:t>
            </a: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increase the number of students reading on grade level in grades K-3.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To recruit, retain, and train excellent instructional and administrative staff.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To build effective school, community and business relationships/partnerships.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To ensure financial stability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sz="2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Slide Number Placeholder 6"/>
          <p:cNvSpPr txBox="1">
            <a:spLocks/>
          </p:cNvSpPr>
          <p:nvPr/>
        </p:nvSpPr>
        <p:spPr>
          <a:xfrm>
            <a:off x="8305800" y="6019800"/>
            <a:ext cx="588336" cy="685800"/>
          </a:xfrm>
          <a:prstGeom prst="rect">
            <a:avLst/>
          </a:prstGeom>
        </p:spPr>
        <p:txBody>
          <a:bodyPr vert="horz" lIns="0" tIns="0" rIns="0" bIns="0" anchor="ctr"/>
          <a:lstStyle>
            <a:defPPr>
              <a:defRPr lang="en-US"/>
            </a:defPPr>
            <a:lvl1pPr marL="0" algn="r" defTabSz="914400" rtl="0" eaLnBrk="1" latinLnBrk="0" hangingPunct="1">
              <a:defRPr kumimoji="0"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EEB8047-DBDD-4AFB-94BD-CA11BC422598}" type="slidenum">
              <a:rPr lang="en-US" smtClean="0">
                <a:ln>
                  <a:solidFill>
                    <a:schemeClr val="tx1"/>
                  </a:solidFill>
                </a:ln>
              </a:rPr>
              <a:pPr algn="ctr"/>
              <a:t>3</a:t>
            </a:fld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 flipH="1">
            <a:off x="990600" y="457200"/>
            <a:ext cx="7162800" cy="685800"/>
          </a:xfrm>
        </p:spPr>
        <p:txBody>
          <a:bodyPr/>
          <a:lstStyle/>
          <a:p>
            <a:r>
              <a:rPr lang="en-US" dirty="0" smtClean="0"/>
              <a:t>2018/2019 BOARD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62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20040"/>
            <a:ext cx="7772400" cy="5943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n w="500">
                  <a:solidFill>
                    <a:schemeClr val="tx1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</a:rPr>
              <a:t>History</a:t>
            </a:r>
            <a:r>
              <a:rPr lang="en-US" dirty="0" smtClean="0">
                <a:ln w="500">
                  <a:solidFill>
                    <a:schemeClr val="tx1"/>
                  </a:solidFill>
                </a:ln>
              </a:rPr>
              <a:t> </a:t>
            </a:r>
            <a:r>
              <a:rPr lang="en-US" dirty="0" smtClean="0">
                <a:ln w="500">
                  <a:solidFill>
                    <a:schemeClr val="tx1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</a:rPr>
              <a:t>of Base Student Cost</a:t>
            </a:r>
            <a:endParaRPr lang="en-US" dirty="0">
              <a:ln w="500">
                <a:solidFill>
                  <a:schemeClr val="tx1"/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3502677"/>
              </p:ext>
            </p:extLst>
          </p:nvPr>
        </p:nvGraphicFramePr>
        <p:xfrm>
          <a:off x="609600" y="914400"/>
          <a:ext cx="8183560" cy="447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712"/>
                <a:gridCol w="1636712"/>
                <a:gridCol w="1636712"/>
                <a:gridCol w="1636712"/>
                <a:gridCol w="16367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School</a:t>
                      </a:r>
                      <a:r>
                        <a:rPr lang="en-US" sz="1600" baseline="0" dirty="0" smtClean="0"/>
                        <a:t> Year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Full Fund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2008-2009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$2,578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$2,578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$2,191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($387)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2009-2010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$2,687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$2,034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$1,756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($278)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2010-2011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$2,720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$1,630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$1,615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($15)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2011-2012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$2,790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$1,880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$1,880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2012-2013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$2,790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$2,012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$2,012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2013-2014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$2,770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$2,101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$2,098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($3)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2014-2015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$2,742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$2,120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$2,109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($11)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2015-2016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$2,801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$2,220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$2,190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($30)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2016-2017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$2,933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$2,350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$2,350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2017-2018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$2,425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$2,425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$2,415.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($10)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2018-2019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$3,018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$2,485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05800" y="6019800"/>
            <a:ext cx="588336" cy="685800"/>
          </a:xfrm>
        </p:spPr>
        <p:txBody>
          <a:bodyPr anchor="ctr"/>
          <a:lstStyle/>
          <a:p>
            <a:pPr algn="ctr"/>
            <a:fld id="{4EEB8047-DBDD-4AFB-94BD-CA11BC422598}" type="slidenum">
              <a:rPr lang="en-US" smtClean="0">
                <a:ln>
                  <a:solidFill>
                    <a:schemeClr val="tx1"/>
                  </a:solidFill>
                </a:ln>
              </a:rPr>
              <a:pPr algn="ctr"/>
              <a:t>4</a:t>
            </a:fld>
            <a:endParaRPr lang="en-US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06709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477" y="4572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135 AVERAGE DAILY MEMBERSHIP TREND</a:t>
            </a:r>
            <a:r>
              <a:rPr lang="en-US" sz="2400" dirty="0">
                <a:solidFill>
                  <a:schemeClr val="accent1"/>
                </a:solidFill>
              </a:rPr>
              <a:t/>
            </a:r>
            <a:br>
              <a:rPr lang="en-US" sz="2400" dirty="0">
                <a:solidFill>
                  <a:schemeClr val="accent1"/>
                </a:solidFill>
              </a:rPr>
            </a:br>
            <a:endParaRPr lang="en-US" sz="2400" dirty="0"/>
          </a:p>
        </p:txBody>
      </p:sp>
      <p:sp>
        <p:nvSpPr>
          <p:cNvPr id="6" name="Subtitle 2"/>
          <p:cNvSpPr>
            <a:spLocks noGrp="1"/>
          </p:cNvSpPr>
          <p:nvPr>
            <p:ph idx="1"/>
          </p:nvPr>
        </p:nvSpPr>
        <p:spPr>
          <a:xfrm>
            <a:off x="685800" y="1371601"/>
            <a:ext cx="7848600" cy="4648200"/>
          </a:xfrm>
        </p:spPr>
        <p:txBody>
          <a:bodyPr numCol="1">
            <a:normAutofit lnSpcReduction="10000"/>
          </a:bodyPr>
          <a:lstStyle/>
          <a:p>
            <a:pPr marL="0" lvl="0" indent="0">
              <a:spcBef>
                <a:spcPts val="600"/>
              </a:spcBef>
              <a:buClr>
                <a:srgbClr val="FF9966"/>
              </a:buClr>
              <a:buSzPct val="73000"/>
              <a:buNone/>
            </a:pPr>
            <a:r>
              <a:rPr lang="en-US" sz="2600" b="1" dirty="0">
                <a:solidFill>
                  <a:srgbClr val="200E17"/>
                </a:solidFill>
                <a:latin typeface="Trebuchet MS"/>
              </a:rPr>
              <a:t>DATE		  ADM 		TREND </a:t>
            </a:r>
          </a:p>
          <a:p>
            <a:pPr marL="0" lvl="0" indent="0">
              <a:spcBef>
                <a:spcPts val="600"/>
              </a:spcBef>
              <a:buClr>
                <a:srgbClr val="FF9966"/>
              </a:buClr>
              <a:buSzPct val="73000"/>
              <a:buNone/>
            </a:pPr>
            <a:r>
              <a:rPr lang="en-US" sz="2600" b="1" dirty="0">
                <a:solidFill>
                  <a:srgbClr val="200E17"/>
                </a:solidFill>
                <a:latin typeface="Trebuchet MS"/>
              </a:rPr>
              <a:t>3/22/2011	3,391.19		</a:t>
            </a:r>
          </a:p>
          <a:p>
            <a:pPr marL="0" lvl="0" indent="0">
              <a:spcBef>
                <a:spcPts val="600"/>
              </a:spcBef>
              <a:buClr>
                <a:srgbClr val="FF9966"/>
              </a:buClr>
              <a:buSzPct val="73000"/>
              <a:buNone/>
            </a:pPr>
            <a:r>
              <a:rPr lang="en-US" sz="2600" b="1" dirty="0">
                <a:solidFill>
                  <a:srgbClr val="200E17"/>
                </a:solidFill>
                <a:latin typeface="Trebuchet MS"/>
              </a:rPr>
              <a:t>3/26/2012	3,477.44		+86.25</a:t>
            </a:r>
          </a:p>
          <a:p>
            <a:pPr marL="0" lvl="0" indent="0">
              <a:spcBef>
                <a:spcPts val="600"/>
              </a:spcBef>
              <a:buClr>
                <a:srgbClr val="FF9966"/>
              </a:buClr>
              <a:buSzPct val="73000"/>
              <a:buNone/>
            </a:pPr>
            <a:r>
              <a:rPr lang="en-US" sz="2600" b="1" dirty="0">
                <a:solidFill>
                  <a:srgbClr val="200E17"/>
                </a:solidFill>
                <a:latin typeface="Trebuchet MS"/>
              </a:rPr>
              <a:t>4/01/2013	3,570.04		+92.60	</a:t>
            </a:r>
          </a:p>
          <a:p>
            <a:pPr marL="0" lvl="0" indent="0">
              <a:spcBef>
                <a:spcPts val="600"/>
              </a:spcBef>
              <a:buClr>
                <a:srgbClr val="FF9966"/>
              </a:buClr>
              <a:buSzPct val="73000"/>
              <a:buNone/>
            </a:pPr>
            <a:r>
              <a:rPr lang="en-US" sz="2600" b="1" dirty="0">
                <a:solidFill>
                  <a:srgbClr val="200E17"/>
                </a:solidFill>
                <a:latin typeface="Trebuchet MS"/>
              </a:rPr>
              <a:t>3/27/2014	3,558.52		</a:t>
            </a:r>
            <a:r>
              <a:rPr lang="en-US" sz="2600" b="1" dirty="0">
                <a:solidFill>
                  <a:srgbClr val="FF0000"/>
                </a:solidFill>
                <a:latin typeface="Trebuchet MS"/>
              </a:rPr>
              <a:t>-11.52</a:t>
            </a:r>
          </a:p>
          <a:p>
            <a:pPr marL="0" lvl="0" indent="0">
              <a:spcBef>
                <a:spcPts val="600"/>
              </a:spcBef>
              <a:buClr>
                <a:srgbClr val="FF9966"/>
              </a:buClr>
              <a:buSzPct val="73000"/>
              <a:buNone/>
            </a:pPr>
            <a:r>
              <a:rPr lang="en-US" sz="2600" b="1" dirty="0">
                <a:solidFill>
                  <a:srgbClr val="200E17"/>
                </a:solidFill>
                <a:latin typeface="Trebuchet MS"/>
              </a:rPr>
              <a:t>3/23/2015	3,601.45		+42.93</a:t>
            </a:r>
          </a:p>
          <a:p>
            <a:pPr marL="0" lvl="0" indent="0">
              <a:spcBef>
                <a:spcPts val="600"/>
              </a:spcBef>
              <a:buClr>
                <a:srgbClr val="FF9966"/>
              </a:buClr>
              <a:buSzPct val="73000"/>
              <a:buNone/>
            </a:pPr>
            <a:r>
              <a:rPr lang="en-US" sz="2600" b="1" dirty="0">
                <a:solidFill>
                  <a:srgbClr val="200E17"/>
                </a:solidFill>
                <a:latin typeface="Trebuchet MS"/>
              </a:rPr>
              <a:t>3/25/2016	3,560.55		</a:t>
            </a:r>
            <a:r>
              <a:rPr lang="en-US" sz="2600" b="1" dirty="0">
                <a:solidFill>
                  <a:srgbClr val="FF0000"/>
                </a:solidFill>
                <a:latin typeface="Trebuchet MS"/>
              </a:rPr>
              <a:t>-40.90</a:t>
            </a:r>
          </a:p>
          <a:p>
            <a:pPr marL="0" lvl="0" indent="0">
              <a:spcBef>
                <a:spcPts val="600"/>
              </a:spcBef>
              <a:buClr>
                <a:srgbClr val="FF9966"/>
              </a:buClr>
              <a:buSzPct val="73000"/>
              <a:buNone/>
            </a:pPr>
            <a:r>
              <a:rPr lang="en-US" sz="2600" b="1" dirty="0">
                <a:solidFill>
                  <a:srgbClr val="200E17"/>
                </a:solidFill>
                <a:latin typeface="Trebuchet MS"/>
              </a:rPr>
              <a:t>5/03/2017	3,522.93</a:t>
            </a:r>
            <a:r>
              <a:rPr lang="en-US" sz="2600" b="1" dirty="0">
                <a:solidFill>
                  <a:srgbClr val="FF0000"/>
                </a:solidFill>
                <a:latin typeface="Trebuchet MS"/>
              </a:rPr>
              <a:t>		-</a:t>
            </a:r>
            <a:r>
              <a:rPr lang="en-US" sz="2600" b="1" dirty="0" smtClean="0">
                <a:solidFill>
                  <a:srgbClr val="FF0000"/>
                </a:solidFill>
                <a:latin typeface="Trebuchet MS"/>
              </a:rPr>
              <a:t>37.62</a:t>
            </a:r>
          </a:p>
          <a:p>
            <a:pPr marL="0" lvl="0" indent="0">
              <a:spcBef>
                <a:spcPts val="600"/>
              </a:spcBef>
              <a:buClr>
                <a:srgbClr val="FF9966"/>
              </a:buClr>
              <a:buSzPct val="73000"/>
              <a:buNone/>
            </a:pPr>
            <a:r>
              <a:rPr lang="en-US" sz="2600" b="1" dirty="0" smtClean="0">
                <a:latin typeface="Trebuchet MS"/>
              </a:rPr>
              <a:t>1/19/2018	3,372.27		</a:t>
            </a:r>
            <a:r>
              <a:rPr lang="en-US" sz="2600" b="1" dirty="0" smtClean="0">
                <a:solidFill>
                  <a:srgbClr val="FF0000"/>
                </a:solidFill>
                <a:latin typeface="Trebuchet MS"/>
              </a:rPr>
              <a:t>-150.66</a:t>
            </a:r>
            <a:r>
              <a:rPr lang="en-US" sz="2600" b="1" dirty="0" smtClean="0">
                <a:latin typeface="Trebuchet MS"/>
              </a:rPr>
              <a:t> 90 day</a:t>
            </a:r>
          </a:p>
          <a:p>
            <a:pPr marL="0" lvl="0" indent="0">
              <a:spcBef>
                <a:spcPts val="600"/>
              </a:spcBef>
              <a:buClr>
                <a:srgbClr val="FF9966"/>
              </a:buClr>
              <a:buSzPct val="73000"/>
              <a:buNone/>
            </a:pPr>
            <a:r>
              <a:rPr lang="en-US" sz="2600" b="1" dirty="0" smtClean="0">
                <a:solidFill>
                  <a:srgbClr val="0070C0"/>
                </a:solidFill>
                <a:latin typeface="Trebuchet MS"/>
              </a:rPr>
              <a:t>3/26/2018	3,362.90</a:t>
            </a:r>
            <a:r>
              <a:rPr lang="en-US" sz="2600" b="1" dirty="0" smtClean="0">
                <a:solidFill>
                  <a:srgbClr val="7030A0"/>
                </a:solidFill>
                <a:latin typeface="Trebuchet MS"/>
              </a:rPr>
              <a:t>	</a:t>
            </a:r>
            <a:r>
              <a:rPr lang="en-US" sz="2600" b="1" dirty="0" smtClean="0">
                <a:solidFill>
                  <a:srgbClr val="200E17"/>
                </a:solidFill>
                <a:latin typeface="Trebuchet MS"/>
              </a:rPr>
              <a:t>	</a:t>
            </a:r>
            <a:r>
              <a:rPr lang="en-US" sz="2600" b="1" dirty="0" smtClean="0">
                <a:solidFill>
                  <a:srgbClr val="FF0000"/>
                </a:solidFill>
                <a:latin typeface="Trebuchet MS"/>
              </a:rPr>
              <a:t>-160.03 </a:t>
            </a:r>
            <a:r>
              <a:rPr lang="en-US" sz="2600" b="1" dirty="0" smtClean="0">
                <a:solidFill>
                  <a:srgbClr val="0070C0"/>
                </a:solidFill>
                <a:latin typeface="Trebuchet MS"/>
              </a:rPr>
              <a:t>135 prelim</a:t>
            </a:r>
            <a:endParaRPr lang="en-US" sz="2600" b="1" dirty="0">
              <a:solidFill>
                <a:srgbClr val="0070C0"/>
              </a:solidFill>
              <a:latin typeface="Trebuchet MS"/>
            </a:endParaRPr>
          </a:p>
        </p:txBody>
      </p:sp>
      <p:sp>
        <p:nvSpPr>
          <p:cNvPr id="7" name="Slide Number Placeholder 6"/>
          <p:cNvSpPr txBox="1">
            <a:spLocks/>
          </p:cNvSpPr>
          <p:nvPr/>
        </p:nvSpPr>
        <p:spPr>
          <a:xfrm>
            <a:off x="8305800" y="6019800"/>
            <a:ext cx="588336" cy="685800"/>
          </a:xfrm>
          <a:prstGeom prst="rect">
            <a:avLst/>
          </a:prstGeom>
        </p:spPr>
        <p:txBody>
          <a:bodyPr vert="horz" lIns="0" tIns="0" rIns="0" bIns="0" anchor="ctr"/>
          <a:lstStyle>
            <a:defPPr>
              <a:defRPr lang="en-US"/>
            </a:defPPr>
            <a:lvl1pPr marL="0" algn="r" defTabSz="914400" rtl="0" eaLnBrk="1" latinLnBrk="0" hangingPunct="1">
              <a:defRPr kumimoji="0"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EEB8047-DBDD-4AFB-94BD-CA11BC422598}" type="slidenum">
              <a:rPr lang="en-US" smtClean="0">
                <a:ln>
                  <a:solidFill>
                    <a:schemeClr val="tx1"/>
                  </a:solidFill>
                </a:ln>
              </a:rPr>
              <a:pPr algn="ctr"/>
              <a:t>5</a:t>
            </a:fld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55614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10600" cy="1066800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rgbClr val="0070C0"/>
                </a:solidFill>
                <a:latin typeface="Albertus Medium" pitchFamily="34" charset="0"/>
              </a:rPr>
              <a:t>BASIS </a:t>
            </a:r>
            <a:r>
              <a:rPr lang="en-US" sz="2000" dirty="0">
                <a:solidFill>
                  <a:srgbClr val="0070C0"/>
                </a:solidFill>
                <a:latin typeface="Albertus Medium" pitchFamily="34" charset="0"/>
              </a:rPr>
              <a:t>OF BUDGET PROJECTIONS – GENERAL FUND</a:t>
            </a:r>
            <a:br>
              <a:rPr lang="en-US" sz="2000" dirty="0">
                <a:solidFill>
                  <a:srgbClr val="0070C0"/>
                </a:solidFill>
                <a:latin typeface="Albertus Medium" pitchFamily="34" charset="0"/>
              </a:rPr>
            </a:br>
            <a:r>
              <a:rPr lang="en-US" sz="2000" dirty="0">
                <a:solidFill>
                  <a:srgbClr val="0070C0"/>
                </a:solidFill>
                <a:latin typeface="Albertus Medium" pitchFamily="34" charset="0"/>
              </a:rPr>
              <a:t>FY </a:t>
            </a:r>
            <a:r>
              <a:rPr lang="en-US" sz="2000" dirty="0" smtClean="0">
                <a:solidFill>
                  <a:srgbClr val="0070C0"/>
                </a:solidFill>
                <a:latin typeface="Albertus Medium" pitchFamily="34" charset="0"/>
              </a:rPr>
              <a:t>2019 </a:t>
            </a:r>
            <a:r>
              <a:rPr lang="en-US" sz="2000" dirty="0">
                <a:solidFill>
                  <a:srgbClr val="0070C0"/>
                </a:solidFill>
                <a:latin typeface="Albertus Medium" pitchFamily="34" charset="0"/>
              </a:rPr>
              <a:t>PROJECTED BUDGET            </a:t>
            </a:r>
            <a:r>
              <a:rPr lang="en-US" sz="2000" dirty="0" smtClean="0">
                <a:solidFill>
                  <a:srgbClr val="0070C0"/>
                </a:solidFill>
                <a:latin typeface="Albertus Medium" pitchFamily="34" charset="0"/>
              </a:rPr>
              <a:t>1</a:t>
            </a:r>
            <a:r>
              <a:rPr lang="en-US" sz="2000" baseline="30000" dirty="0" smtClean="0">
                <a:solidFill>
                  <a:srgbClr val="0070C0"/>
                </a:solidFill>
                <a:latin typeface="Albertus Medium" pitchFamily="34" charset="0"/>
              </a:rPr>
              <a:t>st</a:t>
            </a:r>
            <a:r>
              <a:rPr lang="en-US" sz="2000" dirty="0" smtClean="0">
                <a:solidFill>
                  <a:srgbClr val="0070C0"/>
                </a:solidFill>
                <a:latin typeface="Albertus Medium" pitchFamily="34" charset="0"/>
              </a:rPr>
              <a:t> Public Hearing </a:t>
            </a:r>
            <a:br>
              <a:rPr lang="en-US" sz="2000" dirty="0" smtClean="0">
                <a:solidFill>
                  <a:srgbClr val="0070C0"/>
                </a:solidFill>
                <a:latin typeface="Albertus Medium" pitchFamily="34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Albertus Medium" pitchFamily="34" charset="0"/>
              </a:rPr>
              <a:t>CHANGES SINCE FIRST READING </a:t>
            </a:r>
            <a:endParaRPr lang="en-US" sz="2000" dirty="0">
              <a:solidFill>
                <a:srgbClr val="0070C0"/>
              </a:solidFill>
              <a:latin typeface="Albertus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alibri" pitchFamily="34" charset="0"/>
              </a:rPr>
              <a:t>Base Student Cost </a:t>
            </a:r>
            <a:r>
              <a:rPr lang="en-US" sz="2000" dirty="0" smtClean="0">
                <a:latin typeface="Calibri" pitchFamily="34" charset="0"/>
              </a:rPr>
              <a:t>: $2,425 House Ways and Means Committee. ($0/ pupil)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alibri" pitchFamily="34" charset="0"/>
              </a:rPr>
              <a:t>Base Student Cost: $2485 </a:t>
            </a:r>
            <a:r>
              <a:rPr lang="en-US" sz="2000" dirty="0" smtClean="0">
                <a:latin typeface="Calibri" pitchFamily="34" charset="0"/>
              </a:rPr>
              <a:t>Senate Version .($60/ pupil)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alibri" pitchFamily="34" charset="0"/>
              </a:rPr>
              <a:t>Poverty Definition</a:t>
            </a:r>
            <a:r>
              <a:rPr lang="en-US" sz="2000" dirty="0" smtClean="0">
                <a:latin typeface="Calibri" pitchFamily="34" charset="0"/>
              </a:rPr>
              <a:t>: House wanted maintain previous year definition.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alibri" pitchFamily="34" charset="0"/>
              </a:rPr>
              <a:t>Poverty Definition</a:t>
            </a:r>
            <a:r>
              <a:rPr lang="en-US" sz="2000" dirty="0" smtClean="0">
                <a:latin typeface="Calibri" pitchFamily="34" charset="0"/>
              </a:rPr>
              <a:t>: </a:t>
            </a:r>
            <a:r>
              <a:rPr lang="en-US" sz="2000" b="1" dirty="0" smtClean="0">
                <a:latin typeface="Calibri" pitchFamily="34" charset="0"/>
              </a:rPr>
              <a:t>Senate</a:t>
            </a:r>
            <a:r>
              <a:rPr lang="en-US" sz="2000" dirty="0" smtClean="0">
                <a:latin typeface="Calibri" pitchFamily="34" charset="0"/>
              </a:rPr>
              <a:t> defines as only students eligible for Medicaid, SNAP, TANF, homeless, transient, or in foster care; thus, a </a:t>
            </a:r>
            <a:r>
              <a:rPr lang="en-US" sz="2000" b="1" dirty="0" smtClean="0">
                <a:latin typeface="Calibri" pitchFamily="34" charset="0"/>
              </a:rPr>
              <a:t>decrease</a:t>
            </a:r>
            <a:r>
              <a:rPr lang="en-US" sz="2000" dirty="0" smtClean="0">
                <a:latin typeface="Calibri" pitchFamily="34" charset="0"/>
              </a:rPr>
              <a:t> in WPUs.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alibri" pitchFamily="34" charset="0"/>
              </a:rPr>
              <a:t>Teacher Pay</a:t>
            </a:r>
            <a:r>
              <a:rPr lang="en-US" sz="2000" dirty="0" smtClean="0">
                <a:latin typeface="Calibri" pitchFamily="34" charset="0"/>
              </a:rPr>
              <a:t>: House 2% increase; </a:t>
            </a:r>
            <a:r>
              <a:rPr lang="en-US" sz="2000" b="1" dirty="0" smtClean="0">
                <a:latin typeface="Calibri" pitchFamily="34" charset="0"/>
              </a:rPr>
              <a:t>Senate 1% increase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Calibri" pitchFamily="34" charset="0"/>
              </a:rPr>
              <a:t>Health Insurance </a:t>
            </a:r>
            <a:r>
              <a:rPr lang="en-US" sz="2000" dirty="0" smtClean="0">
                <a:latin typeface="Calibri" pitchFamily="34" charset="0"/>
              </a:rPr>
              <a:t>–PEBA projecting a 7.4</a:t>
            </a:r>
            <a:r>
              <a:rPr lang="en-US" sz="2000" b="1" dirty="0" smtClean="0">
                <a:latin typeface="Calibri" pitchFamily="34" charset="0"/>
              </a:rPr>
              <a:t>% </a:t>
            </a:r>
            <a:r>
              <a:rPr lang="en-US" sz="2000" dirty="0" smtClean="0">
                <a:latin typeface="Calibri" pitchFamily="34" charset="0"/>
              </a:rPr>
              <a:t>employer premium increase, House projection. Senate version a </a:t>
            </a:r>
            <a:r>
              <a:rPr lang="en-US" sz="2000" b="1" dirty="0" smtClean="0">
                <a:latin typeface="Calibri" pitchFamily="34" charset="0"/>
              </a:rPr>
              <a:t>8.1%</a:t>
            </a:r>
            <a:r>
              <a:rPr lang="en-US" sz="2000" dirty="0" smtClean="0">
                <a:latin typeface="Calibri" pitchFamily="34" charset="0"/>
              </a:rPr>
              <a:t> employer premium increase.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Calibri" pitchFamily="34" charset="0"/>
              </a:rPr>
              <a:t>State Retirement – </a:t>
            </a:r>
            <a:r>
              <a:rPr lang="en-US" sz="2000" u="sng" dirty="0">
                <a:latin typeface="Calibri" pitchFamily="34" charset="0"/>
              </a:rPr>
              <a:t>estimated</a:t>
            </a:r>
            <a:r>
              <a:rPr lang="en-US" sz="2000" dirty="0" smtClean="0">
                <a:latin typeface="Calibri" pitchFamily="34" charset="0"/>
              </a:rPr>
              <a:t> increase for employer ( 1%)</a:t>
            </a:r>
            <a:br>
              <a:rPr lang="en-US" sz="2000" dirty="0" smtClean="0">
                <a:latin typeface="Calibri" pitchFamily="34" charset="0"/>
              </a:rPr>
            </a:br>
            <a:r>
              <a:rPr lang="en-US" sz="2000" dirty="0" smtClean="0">
                <a:latin typeface="Calibri" pitchFamily="34" charset="0"/>
              </a:rPr>
              <a:t>Current Employer Rate = 13.56% + 5.50% = </a:t>
            </a:r>
            <a:r>
              <a:rPr lang="en-US" sz="2000" b="1" dirty="0" smtClean="0">
                <a:latin typeface="Calibri" pitchFamily="34" charset="0"/>
              </a:rPr>
              <a:t>19.06%</a:t>
            </a:r>
            <a:r>
              <a:rPr lang="en-US" sz="2000" dirty="0" smtClean="0">
                <a:latin typeface="Calibri" pitchFamily="34" charset="0"/>
              </a:rPr>
              <a:t/>
            </a:r>
            <a:br>
              <a:rPr lang="en-US" sz="2000" dirty="0" smtClean="0">
                <a:latin typeface="Calibri" pitchFamily="34" charset="0"/>
              </a:rPr>
            </a:br>
            <a:r>
              <a:rPr lang="en-US" sz="2000" dirty="0" smtClean="0">
                <a:latin typeface="Calibri" pitchFamily="34" charset="0"/>
              </a:rPr>
              <a:t>FY 18-19 Rate with increase= 14.56% - </a:t>
            </a:r>
            <a:r>
              <a:rPr lang="en-US" sz="2000" b="1" dirty="0" smtClean="0">
                <a:latin typeface="Calibri" pitchFamily="34" charset="0"/>
              </a:rPr>
              <a:t>XX</a:t>
            </a:r>
            <a:r>
              <a:rPr lang="en-US" sz="2000" dirty="0" smtClean="0">
                <a:latin typeface="Calibri" pitchFamily="34" charset="0"/>
              </a:rPr>
              <a:t>= 20.06%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6096000"/>
            <a:ext cx="588336" cy="609600"/>
          </a:xfrm>
        </p:spPr>
        <p:txBody>
          <a:bodyPr anchor="ctr"/>
          <a:lstStyle/>
          <a:p>
            <a:pPr algn="ctr"/>
            <a:fld id="{4EEB8047-DBDD-4AFB-94BD-CA11BC422598}" type="slidenum">
              <a:rPr lang="en-US" smtClean="0">
                <a:ln>
                  <a:solidFill>
                    <a:schemeClr val="tx1"/>
                  </a:solidFill>
                </a:ln>
              </a:rPr>
              <a:pPr algn="ctr"/>
              <a:t>6</a:t>
            </a:fld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39276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0100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LOCAL TAX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8047-DBDD-4AFB-94BD-CA11BC42259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1524000"/>
            <a:ext cx="7620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MILLAGE FOR 17-18		201.65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VALUE OF 1 MILL		$34,318.66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95% COLLECTION 		$32,602.73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MILLAGE FOR 18-19		205.95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i="1" dirty="0" smtClean="0">
                <a:solidFill>
                  <a:srgbClr val="002060"/>
                </a:solidFill>
              </a:rPr>
              <a:t>PROJECTED</a:t>
            </a:r>
            <a:r>
              <a:rPr lang="en-US" dirty="0" smtClean="0">
                <a:solidFill>
                  <a:srgbClr val="002060"/>
                </a:solidFill>
              </a:rPr>
              <a:t> LOCAL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TAX REVENUE			$6,714,373.93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INCREASE FROM 17-18		$121,253.77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Millage increase 		4.30 mills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59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EFA PROJECTIONS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8047-DBDD-4AFB-94BD-CA11BC42259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53533" y="2057400"/>
            <a:ext cx="7620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STATE BASE STUDENT COST		$2485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PERCENT OF STATE SUPPORT		 85.05%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BASE STUDENT COST 			$2,113.49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TOTAL WEIGHTED STUDENTS		*</a:t>
            </a:r>
            <a:r>
              <a:rPr lang="en-US" b="1" dirty="0" smtClean="0">
                <a:solidFill>
                  <a:srgbClr val="002060"/>
                </a:solidFill>
              </a:rPr>
              <a:t>4,949.76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PROJECTED 18-19 EFA	</a:t>
            </a:r>
            <a:r>
              <a:rPr lang="en-US" dirty="0" smtClean="0">
                <a:solidFill>
                  <a:srgbClr val="002060"/>
                </a:solidFill>
              </a:rPr>
              <a:t>		$10,461,281.27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* </a:t>
            </a:r>
            <a:r>
              <a:rPr lang="en-US" b="1" dirty="0" smtClean="0">
                <a:solidFill>
                  <a:srgbClr val="002060"/>
                </a:solidFill>
              </a:rPr>
              <a:t>135 Day preliminary  Data (3/26/2018)- using new poverty index 		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001000" cy="381000"/>
          </a:xfrm>
        </p:spPr>
        <p:txBody>
          <a:bodyPr>
            <a:normAutofit fontScale="90000"/>
          </a:bodyPr>
          <a:lstStyle/>
          <a:p>
            <a:pPr algn="ctr">
              <a:tabLst>
                <a:tab pos="3429000" algn="l"/>
              </a:tabLst>
            </a:pPr>
            <a:r>
              <a:rPr lang="en-US" sz="2800" dirty="0"/>
              <a:t>GENERAL FUND COMPARISON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8047-DBDD-4AFB-94BD-CA11BC422598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925" y="366712"/>
            <a:ext cx="6534150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419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7177</TotalTime>
  <Words>392</Words>
  <Application>Microsoft Office PowerPoint</Application>
  <PresentationFormat>On-screen Show (4:3)</PresentationFormat>
  <Paragraphs>159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Florence County  School District Three</vt:lpstr>
      <vt:lpstr>MISSION</vt:lpstr>
      <vt:lpstr>2018/2019 BOARD GOALS</vt:lpstr>
      <vt:lpstr>History of Base Student Cost</vt:lpstr>
      <vt:lpstr>135 AVERAGE DAILY MEMBERSHIP TREND </vt:lpstr>
      <vt:lpstr>    BASIS OF BUDGET PROJECTIONS – GENERAL FUND FY 2019 PROJECTED BUDGET            1st Public Hearing  CHANGES SINCE FIRST READING </vt:lpstr>
      <vt:lpstr>LOCAL TAX</vt:lpstr>
      <vt:lpstr>EFA PROJECTIONS</vt:lpstr>
      <vt:lpstr>GENERAL FUND COMPARISON</vt:lpstr>
      <vt:lpstr>GENERAL FUND IMPACTS</vt:lpstr>
      <vt:lpstr>Timeline for 2018-2019  Budget Approval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Florence County  School District Three</dc:title>
  <dc:creator>Thomas Knotts</dc:creator>
  <cp:lastModifiedBy>Stacy W Moore</cp:lastModifiedBy>
  <cp:revision>402</cp:revision>
  <cp:lastPrinted>2018-04-18T14:08:09Z</cp:lastPrinted>
  <dcterms:created xsi:type="dcterms:W3CDTF">2012-04-19T01:39:16Z</dcterms:created>
  <dcterms:modified xsi:type="dcterms:W3CDTF">2018-04-18T15:05:41Z</dcterms:modified>
</cp:coreProperties>
</file>